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xml" ContentType="application/vnd.openxmlformats-officedocument.presentationml.tags+xml"/>
  <Override PartName="/ppt/notesSlides/notesSlide84.xml" ContentType="application/vnd.openxmlformats-officedocument.presentationml.notesSlide+xml"/>
  <Override PartName="/ppt/tags/tag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649" r:id="rId3"/>
    <p:sldId id="664" r:id="rId4"/>
    <p:sldId id="571" r:id="rId5"/>
    <p:sldId id="564" r:id="rId6"/>
    <p:sldId id="672" r:id="rId7"/>
    <p:sldId id="665" r:id="rId8"/>
    <p:sldId id="457" r:id="rId9"/>
    <p:sldId id="666" r:id="rId10"/>
    <p:sldId id="618" r:id="rId11"/>
    <p:sldId id="286" r:id="rId12"/>
    <p:sldId id="669" r:id="rId13"/>
    <p:sldId id="670" r:id="rId14"/>
    <p:sldId id="671" r:id="rId15"/>
    <p:sldId id="572" r:id="rId16"/>
    <p:sldId id="316" r:id="rId17"/>
    <p:sldId id="462" r:id="rId18"/>
    <p:sldId id="663" r:id="rId19"/>
    <p:sldId id="679" r:id="rId20"/>
    <p:sldId id="680" r:id="rId21"/>
    <p:sldId id="320" r:id="rId22"/>
    <p:sldId id="321" r:id="rId23"/>
    <p:sldId id="322" r:id="rId24"/>
    <p:sldId id="574" r:id="rId25"/>
    <p:sldId id="652" r:id="rId26"/>
    <p:sldId id="651" r:id="rId27"/>
    <p:sldId id="653" r:id="rId28"/>
    <p:sldId id="323" r:id="rId29"/>
    <p:sldId id="456" r:id="rId30"/>
    <p:sldId id="458" r:id="rId31"/>
    <p:sldId id="575" r:id="rId32"/>
    <p:sldId id="326" r:id="rId33"/>
    <p:sldId id="535" r:id="rId34"/>
    <p:sldId id="619" r:id="rId35"/>
    <p:sldId id="289" r:id="rId36"/>
    <p:sldId id="660" r:id="rId37"/>
    <p:sldId id="622" r:id="rId38"/>
    <p:sldId id="661" r:id="rId39"/>
    <p:sldId id="620" r:id="rId40"/>
    <p:sldId id="418" r:id="rId41"/>
    <p:sldId id="303" r:id="rId42"/>
    <p:sldId id="667" r:id="rId43"/>
    <p:sldId id="668" r:id="rId44"/>
    <p:sldId id="580" r:id="rId45"/>
    <p:sldId id="348" r:id="rId46"/>
    <p:sldId id="519" r:id="rId47"/>
    <p:sldId id="536" r:id="rId48"/>
    <p:sldId id="432" r:id="rId49"/>
    <p:sldId id="516" r:id="rId50"/>
    <p:sldId id="517" r:id="rId51"/>
    <p:sldId id="597" r:id="rId52"/>
    <p:sldId id="601" r:id="rId53"/>
    <p:sldId id="473" r:id="rId54"/>
    <p:sldId id="623" r:id="rId55"/>
    <p:sldId id="627" r:id="rId56"/>
    <p:sldId id="625" r:id="rId57"/>
    <p:sldId id="628" r:id="rId58"/>
    <p:sldId id="629" r:id="rId59"/>
    <p:sldId id="630" r:id="rId60"/>
    <p:sldId id="631" r:id="rId61"/>
    <p:sldId id="633" r:id="rId62"/>
    <p:sldId id="634" r:id="rId63"/>
    <p:sldId id="636" r:id="rId64"/>
    <p:sldId id="391" r:id="rId65"/>
    <p:sldId id="655" r:id="rId66"/>
    <p:sldId id="656" r:id="rId67"/>
    <p:sldId id="657" r:id="rId68"/>
    <p:sldId id="496" r:id="rId69"/>
    <p:sldId id="497" r:id="rId70"/>
    <p:sldId id="534" r:id="rId71"/>
    <p:sldId id="646" r:id="rId72"/>
    <p:sldId id="501" r:id="rId73"/>
    <p:sldId id="658" r:id="rId74"/>
    <p:sldId id="687" r:id="rId75"/>
    <p:sldId id="640" r:id="rId76"/>
    <p:sldId id="641" r:id="rId77"/>
    <p:sldId id="642" r:id="rId78"/>
    <p:sldId id="683" r:id="rId79"/>
    <p:sldId id="684" r:id="rId80"/>
    <p:sldId id="685" r:id="rId81"/>
    <p:sldId id="686" r:id="rId82"/>
    <p:sldId id="648" r:id="rId83"/>
    <p:sldId id="639" r:id="rId84"/>
    <p:sldId id="645" r:id="rId85"/>
    <p:sldId id="508" r:id="rId86"/>
    <p:sldId id="499" r:id="rId87"/>
    <p:sldId id="607" r:id="rId88"/>
    <p:sldId id="511" r:id="rId89"/>
    <p:sldId id="512" r:id="rId90"/>
    <p:sldId id="515" r:id="rId91"/>
    <p:sldId id="556" r:id="rId92"/>
    <p:sldId id="614" r:id="rId93"/>
    <p:sldId id="688" r:id="rId94"/>
    <p:sldId id="673" r:id="rId95"/>
    <p:sldId id="674" r:id="rId96"/>
    <p:sldId id="675" r:id="rId97"/>
    <p:sldId id="676" r:id="rId98"/>
    <p:sldId id="677" r:id="rId99"/>
    <p:sldId id="678" r:id="rId100"/>
    <p:sldId id="662" r:id="rId101"/>
    <p:sldId id="659" r:id="rId102"/>
    <p:sldId id="650" r:id="rId103"/>
    <p:sldId id="533" r:id="rId104"/>
    <p:sldId id="336" r:id="rId105"/>
    <p:sldId id="437" r:id="rId106"/>
    <p:sldId id="438" r:id="rId107"/>
    <p:sldId id="439" r:id="rId108"/>
    <p:sldId id="441" r:id="rId109"/>
    <p:sldId id="609" r:id="rId110"/>
    <p:sldId id="366" r:id="rId111"/>
    <p:sldId id="367" r:id="rId112"/>
    <p:sldId id="369" r:id="rId113"/>
    <p:sldId id="477" r:id="rId114"/>
    <p:sldId id="479" r:id="rId115"/>
    <p:sldId id="480" r:id="rId116"/>
    <p:sldId id="482" r:id="rId117"/>
    <p:sldId id="483" r:id="rId118"/>
    <p:sldId id="570" r:id="rId119"/>
    <p:sldId id="654" r:id="rId120"/>
    <p:sldId id="505" r:id="rId121"/>
    <p:sldId id="506" r:id="rId122"/>
    <p:sldId id="612" r:id="rId123"/>
    <p:sldId id="681" r:id="rId124"/>
    <p:sldId id="682" r:id="rId125"/>
    <p:sldId id="610" r:id="rId126"/>
    <p:sldId id="647"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84525" autoAdjust="0"/>
  </p:normalViewPr>
  <p:slideViewPr>
    <p:cSldViewPr>
      <p:cViewPr varScale="1">
        <p:scale>
          <a:sx n="79" d="100"/>
          <a:sy n="79" d="100"/>
        </p:scale>
        <p:origin x="43" y="72"/>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2018-04-28</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91213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323458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50</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453178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51</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67</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76</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78</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google ehealth  </a:t>
            </a:r>
            <a:r>
              <a:rPr lang="en-US" dirty="0">
                <a:sym typeface="Wingdings" pitchFamily="2" charset="2"/>
              </a:rPr>
              <a:t></a:t>
            </a:r>
            <a:r>
              <a:rPr lang="en-US" dirty="0"/>
              <a:t> (Wikipedia: </a:t>
            </a:r>
            <a:r>
              <a:rPr lang="en-US" b="1" dirty="0"/>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a:hlinkClick r:id="rId7" tooltip="MHealth"/>
              </a:rPr>
              <a:t>mHealth</a:t>
            </a:r>
            <a:r>
              <a:rPr lang="en-US" dirty="0"/>
              <a:t>. Since about 2011, the increasing recognition of the need for better cyber-security and regulation may result in the need for these specialized resources to develop safer eHealth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FHIR NO and Obs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122</a:t>
            </a:fld>
            <a:endParaRPr lang="en-US" dirty="0"/>
          </a:p>
        </p:txBody>
      </p:sp>
    </p:spTree>
    <p:extLst>
      <p:ext uri="{BB962C8B-B14F-4D97-AF65-F5344CB8AC3E}">
        <p14:creationId xmlns:p14="http://schemas.microsoft.com/office/powerpoint/2010/main" val="26871321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989529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5%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a:ea typeface="ＭＳ Ｐゴシック" pitchFamily="34" charset="-128"/>
              </a:rPr>
              <a:t>May 2018</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 Getting started</a:t>
            </a:r>
            <a:endParaRPr lang="en-CA" dirty="0"/>
          </a:p>
        </p:txBody>
      </p:sp>
      <p:sp>
        <p:nvSpPr>
          <p:cNvPr id="3" name="Content Placeholder 2"/>
          <p:cNvSpPr>
            <a:spLocks noGrp="1"/>
          </p:cNvSpPr>
          <p:nvPr>
            <p:ph idx="1"/>
          </p:nvPr>
        </p:nvSpPr>
        <p:spPr/>
        <p:txBody>
          <a:bodyPr/>
          <a:lstStyle/>
          <a:p>
            <a:r>
              <a:rPr lang="en-CA" sz="2900" dirty="0"/>
              <a:t>Access public server using</a:t>
            </a:r>
          </a:p>
          <a:p>
            <a:pPr lvl="1"/>
            <a:r>
              <a:rPr lang="en-CA" sz="2400" dirty="0"/>
              <a:t>Browser can be used for Read interactions</a:t>
            </a:r>
          </a:p>
          <a:p>
            <a:pPr lvl="2"/>
            <a:r>
              <a:rPr lang="en-CA" sz="2200" dirty="0"/>
              <a:t>Clickable demo at fhirtest.com</a:t>
            </a:r>
          </a:p>
          <a:p>
            <a:pPr lvl="1"/>
            <a:r>
              <a:rPr lang="en-CA" sz="2400" dirty="0"/>
              <a:t>Developer Tools to Create and Update </a:t>
            </a:r>
          </a:p>
          <a:p>
            <a:pPr lvl="2"/>
            <a:r>
              <a:rPr lang="en-CA" sz="2200" dirty="0"/>
              <a:t>Curl – command line tool</a:t>
            </a:r>
          </a:p>
          <a:p>
            <a:pPr lvl="2"/>
            <a:r>
              <a:rPr lang="en-CA" sz="2200" dirty="0"/>
              <a:t>Fiddler, Postman and other applications</a:t>
            </a:r>
          </a:p>
          <a:p>
            <a:pPr lvl="2"/>
            <a:r>
              <a:rPr lang="en-CA" sz="2200" dirty="0"/>
              <a:t>ClinFHIR, NotePad++ Plugin</a:t>
            </a:r>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115</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118</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119</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120</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t>Q2: How will open API technology (FHIR) most benefit Health IT?</a:t>
            </a:r>
          </a:p>
          <a:p>
            <a:pPr marL="971550" lvl="1" indent="-514350">
              <a:buFont typeface="+mj-lt"/>
              <a:buAutoNum type="arabicPeriod"/>
            </a:pPr>
            <a:r>
              <a:rPr lang="en-US" sz="2800" dirty="0"/>
              <a:t> eHealth data exchange</a:t>
            </a:r>
          </a:p>
          <a:p>
            <a:pPr marL="971550" lvl="1" indent="-514350">
              <a:buFont typeface="+mj-lt"/>
              <a:buAutoNum type="arabicPeriod"/>
            </a:pPr>
            <a:r>
              <a:rPr lang="en-US" sz="2800" dirty="0"/>
              <a:t> Embedded apps in EHRs</a:t>
            </a:r>
          </a:p>
          <a:p>
            <a:pPr marL="971550" lvl="1" indent="-514350">
              <a:buFont typeface="+mj-lt"/>
              <a:buAutoNum type="arabicPeriod"/>
            </a:pPr>
            <a:r>
              <a:rPr lang="en-US" sz="2800" dirty="0"/>
              <a:t> Backend stuff</a:t>
            </a:r>
          </a:p>
          <a:p>
            <a:pPr marL="971550" lvl="1" indent="-514350">
              <a:buFont typeface="+mj-lt"/>
              <a:buAutoNum type="arabicPeriod"/>
            </a:pPr>
            <a:r>
              <a:rPr lang="en-US" sz="2800" dirty="0"/>
              <a:t> Mobile access for patients and Clinicians</a:t>
            </a:r>
          </a:p>
          <a:p>
            <a:pPr marL="457200" lvl="1" indent="0">
              <a:buNone/>
            </a:pPr>
            <a:endParaRPr lang="en-US" baseline="30000" dirty="0"/>
          </a:p>
        </p:txBody>
      </p:sp>
      <p:sp>
        <p:nvSpPr>
          <p:cNvPr id="6" name="Slide Number Placeholder 3">
            <a:extLst>
              <a:ext uri="{FF2B5EF4-FFF2-40B4-BE49-F238E27FC236}">
                <a16:creationId xmlns:a16="http://schemas.microsoft.com/office/drawing/2014/main" id="{06E6BBF7-C94A-4A3B-BF6C-607B6724E6F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122</a:t>
            </a:fld>
            <a:endParaRPr lang="en-CA" dirty="0"/>
          </a:p>
        </p:txBody>
      </p:sp>
    </p:spTree>
    <p:extLst>
      <p:ext uri="{BB962C8B-B14F-4D97-AF65-F5344CB8AC3E}">
        <p14:creationId xmlns:p14="http://schemas.microsoft.com/office/powerpoint/2010/main" val="20777436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123</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91242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STU 3</a:t>
            </a:r>
          </a:p>
          <a:p>
            <a:r>
              <a:rPr lang="en-US" sz="1400" dirty="0">
                <a:solidFill>
                  <a:srgbClr val="636360"/>
                </a:solidFill>
              </a:rPr>
              <a:t>2017</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17</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256240"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25</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Co-Chair (Clinical Statement)</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a:t>
            </a:r>
            <a:r>
              <a:rPr lang="it-IT" u="sng">
                <a:solidFill>
                  <a:srgbClr val="FF0000"/>
                </a:solidFill>
                <a:hlinkClick r:id="rId3"/>
              </a:rPr>
              <a:t>/2018-05%20Tutorials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30</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530419" y="1828800"/>
            <a:ext cx="5131163" cy="4419600"/>
          </a:xfrm>
        </p:spPr>
      </p:pic>
      <p:pic>
        <p:nvPicPr>
          <p:cNvPr id="10" name="Snagit_PPT4DE0" descr="PPT4DE0.png"/>
          <p:cNvPicPr>
            <a:picLocks noChangeAspect="1"/>
          </p:cNvPicPr>
          <p:nvPr/>
        </p:nvPicPr>
        <p:blipFill>
          <a:blip r:embed="rId4" cstate="print"/>
          <a:stretch>
            <a:fillRect/>
          </a:stretch>
        </p:blipFill>
        <p:spPr>
          <a:xfrm>
            <a:off x="6096001" y="1916833"/>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1847528" y="1823268"/>
            <a:ext cx="8640960" cy="4486053"/>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8342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37</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err="1"/>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051857" y="282418"/>
            <a:ext cx="5083782" cy="6192687"/>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44</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45</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INtroductions</a:t>
            </a:r>
            <a:endParaRPr lang="en-US" noProof="0"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1981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a:t>
            </a:r>
          </a:p>
        </p:txBody>
      </p:sp>
      <p:sp>
        <p:nvSpPr>
          <p:cNvPr id="6" name="Left Brace 5"/>
          <p:cNvSpPr/>
          <p:nvPr/>
        </p:nvSpPr>
        <p:spPr bwMode="auto">
          <a:xfrm rot="16200000">
            <a:off x="5005400" y="1474305"/>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995637" y="2117336"/>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061274"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142985" y="220486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044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http://server.org/fhir/Patient/1?_format=json</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185907" y="3419868"/>
            <a:ext cx="337428" cy="3793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8257846" y="3800022"/>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603021" y="2382062"/>
            <a:ext cx="402787" cy="25202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251900" y="3826444"/>
            <a:ext cx="1197764" cy="369332"/>
          </a:xfrm>
          <a:prstGeom prst="rect">
            <a:avLst/>
          </a:prstGeom>
          <a:noFill/>
        </p:spPr>
        <p:txBody>
          <a:bodyPr wrap="non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http://server.org/fhir/Patient?name=Smith</a:t>
            </a:r>
          </a:p>
        </p:txBody>
      </p:sp>
      <p:sp>
        <p:nvSpPr>
          <p:cNvPr id="6" name="Left Brace 5"/>
          <p:cNvSpPr/>
          <p:nvPr/>
        </p:nvSpPr>
        <p:spPr bwMode="auto">
          <a:xfrm rot="16200000">
            <a:off x="4149359" y="1507072"/>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658357" y="3778235"/>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7112105" y="2048103"/>
            <a:ext cx="468633" cy="1204700"/>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259453" y="2135631"/>
            <a:ext cx="1582484" cy="369332"/>
          </a:xfrm>
          <a:prstGeom prst="rect">
            <a:avLst/>
          </a:prstGeom>
          <a:noFill/>
        </p:spPr>
        <p:txBody>
          <a:bodyPr wrap="non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062959" y="2634088"/>
            <a:ext cx="402787" cy="20162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78980" y="3747561"/>
            <a:ext cx="1402948" cy="369332"/>
          </a:xfrm>
          <a:prstGeom prst="rect">
            <a:avLst/>
          </a:prstGeom>
          <a:noFill/>
        </p:spPr>
        <p:txBody>
          <a:bodyPr wrap="non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endParaRPr lang="en-CA" dirty="0"/>
          </a:p>
        </p:txBody>
      </p:sp>
      <p:sp>
        <p:nvSpPr>
          <p:cNvPr id="3" name="Content Placeholder 2"/>
          <p:cNvSpPr>
            <a:spLocks noGrp="1"/>
          </p:cNvSpPr>
          <p:nvPr>
            <p:ph idx="1"/>
          </p:nvPr>
        </p:nvSpPr>
        <p:spPr/>
        <p:txBody>
          <a:bodyPr/>
          <a:lstStyle/>
          <a:p>
            <a:pPr marL="0" indent="0">
              <a:buNone/>
            </a:pPr>
            <a:r>
              <a:rPr lang="en-US" sz="2800" b="1" dirty="0"/>
              <a:t>Q1: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pic>
        <p:nvPicPr>
          <p:cNvPr id="5" name="Picture 4"/>
          <p:cNvPicPr>
            <a:picLocks noChangeAspect="1"/>
          </p:cNvPicPr>
          <p:nvPr/>
        </p:nvPicPr>
        <p:blipFill>
          <a:blip r:embed="rId2" cstate="print"/>
          <a:stretch>
            <a:fillRect/>
          </a:stretch>
        </p:blipFill>
        <p:spPr>
          <a:xfrm>
            <a:off x="7154170" y="2791326"/>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71</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752601"/>
            <a:ext cx="7315200" cy="46607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75946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3077656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2172187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33850</TotalTime>
  <Words>9106</Words>
  <Application>Microsoft Office PowerPoint</Application>
  <PresentationFormat>Widescreen</PresentationFormat>
  <Paragraphs>1585</Paragraphs>
  <Slides>126</Slides>
  <Notes>89</Notes>
  <HiddenSlides>18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126</vt:i4>
      </vt:variant>
    </vt:vector>
  </HeadingPairs>
  <TitlesOfParts>
    <vt:vector size="137" baseType="lpstr">
      <vt:lpstr>ＭＳ Ｐゴシック</vt: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INtroductions</vt:lpstr>
      <vt:lpstr>Introductions…</vt:lpstr>
      <vt:lpstr>Tutorial Objectives</vt:lpstr>
      <vt:lpstr>Your Objective…</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FHIR and REST</vt:lpstr>
      <vt:lpstr>REST: a URL based API</vt:lpstr>
      <vt:lpstr>REST: JSON</vt:lpstr>
      <vt:lpstr>REST: Search</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FHIR - Getting started</vt:lpstr>
      <vt:lpstr>Tools to Visualize FHIR resources </vt:lpstr>
      <vt:lpstr>Tools to Visualize FHIR resources </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 (1)</vt:lpstr>
      <vt:lpstr>Business Case for FHIR (2)</vt:lpstr>
      <vt:lpstr>FHIR &amp; Cost of Integration</vt:lpstr>
      <vt:lpstr>Future impact of FHIR</vt:lpstr>
      <vt:lpstr>Let’s Take a Poll</vt:lpstr>
      <vt:lpstr>SMART on FHIR</vt:lpstr>
      <vt:lpstr>CDS Hooks</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616</cp:revision>
  <dcterms:created xsi:type="dcterms:W3CDTF">2012-12-03T20:41:34Z</dcterms:created>
  <dcterms:modified xsi:type="dcterms:W3CDTF">2018-04-28T16:59:20Z</dcterms:modified>
</cp:coreProperties>
</file>